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3" r:id="rId11"/>
  </p:sldIdLst>
  <p:sldSz cx="12192000" cy="6858000"/>
  <p:notesSz cx="6858000" cy="9144000"/>
  <p:defaultTextStyle>
    <a:defPPr rtl="0">
      <a:defRPr lang="es-A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B2A0B3-714A-41B1-9B8C-F381D35B72AD}" v="49" dt="2021-10-19T20:25:03.755"/>
    <p1510:client id="{E8D535BA-8F2F-4110-9112-16BDC7E289D5}" v="30" dt="2021-10-19T20:42:42.3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52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rtlCol="0"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AR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rtlCol="0"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s-AR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1BEF0D-F0BB-DE4B-95CE-6DB70DBA9567}" type="datetimeFigureOut">
              <a:rPr lang="en-US" dirty="0"/>
              <a:pPr rtl="0"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dirty="0"/>
              <a:pPr rtl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rtlCol="0" anchor="ctr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es-A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AR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1BEF0D-F0BB-DE4B-95CE-6DB70DBA9567}" type="datetimeFigureOut">
              <a:rPr lang="en-US" dirty="0"/>
              <a:pPr rtl="0"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dirty="0"/>
              <a:pPr rtl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rtlCol="0" anchor="ctr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es-AR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es-AR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AR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1BEF0D-F0BB-DE4B-95CE-6DB70DBA9567}" type="datetimeFigureOut">
              <a:rPr lang="en-US" dirty="0"/>
              <a:pPr rtl="0"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dirty="0"/>
              <a:pPr rtl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es-AR" sz="8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es-AR" sz="8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rtlCol="0" anchor="b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es-A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AR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1BEF0D-F0BB-DE4B-95CE-6DB70DBA9567}" type="datetimeFigureOut">
              <a:rPr lang="en-US" dirty="0"/>
              <a:pPr rtl="0"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dirty="0"/>
              <a:pPr rtl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rtlCol="0" anchor="ctr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es-AR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es-AR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AR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1BEF0D-F0BB-DE4B-95CE-6DB70DBA9567}" type="datetimeFigureOut">
              <a:rPr lang="en-US" dirty="0"/>
              <a:pPr rtl="0"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dirty="0"/>
              <a:pPr rtl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es-AR" sz="8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es-AR" sz="8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rtlCol="0" anchor="ctr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es-AR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es-AR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AR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1BEF0D-F0BB-DE4B-95CE-6DB70DBA9567}" type="datetimeFigureOut">
              <a:rPr lang="en-US" dirty="0"/>
              <a:pPr rtl="0"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dirty="0"/>
              <a:pPr rtl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A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s-AR"/>
              <a:t>Edit Master text styles</a:t>
            </a:r>
          </a:p>
          <a:p>
            <a:pPr lvl="1" rtl="0"/>
            <a:r>
              <a:rPr lang="es-AR"/>
              <a:t>Second level</a:t>
            </a:r>
          </a:p>
          <a:p>
            <a:pPr lvl="2" rtl="0"/>
            <a:r>
              <a:rPr lang="es-AR"/>
              <a:t>Third level</a:t>
            </a:r>
          </a:p>
          <a:p>
            <a:pPr lvl="3" rtl="0"/>
            <a:r>
              <a:rPr lang="es-AR"/>
              <a:t>Fourth level</a:t>
            </a:r>
          </a:p>
          <a:p>
            <a:pPr lvl="4" rtl="0"/>
            <a:r>
              <a:rPr lang="es-A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C6B4A9-1611-4792-9094-5F34BCA07E0B}" type="datetimeFigureOut">
              <a:rPr lang="en-US" dirty="0"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rtlCol="0" anchor="ctr"/>
          <a:lstStyle/>
          <a:p>
            <a:pPr rtl="0"/>
            <a:r>
              <a:rPr lang="es-A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 rtlCol="0"/>
          <a:lstStyle/>
          <a:p>
            <a:pPr lvl="0" rtl="0"/>
            <a:r>
              <a:rPr lang="es-AR"/>
              <a:t>Edit Master text styles</a:t>
            </a:r>
          </a:p>
          <a:p>
            <a:pPr lvl="1" rtl="0"/>
            <a:r>
              <a:rPr lang="es-AR"/>
              <a:t>Second level</a:t>
            </a:r>
          </a:p>
          <a:p>
            <a:pPr lvl="2" rtl="0"/>
            <a:r>
              <a:rPr lang="es-AR"/>
              <a:t>Third level</a:t>
            </a:r>
          </a:p>
          <a:p>
            <a:pPr lvl="3" rtl="0"/>
            <a:r>
              <a:rPr lang="es-AR"/>
              <a:t>Fourth level</a:t>
            </a:r>
          </a:p>
          <a:p>
            <a:pPr lvl="4" rtl="0"/>
            <a:r>
              <a:rPr lang="es-A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1BEF0D-F0BB-DE4B-95CE-6DB70DBA9567}" type="datetimeFigureOut">
              <a:rPr lang="en-US" dirty="0"/>
              <a:pPr rtl="0"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dirty="0"/>
              <a:pPr rtl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A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s-AR"/>
              <a:t>Edit Master text styles</a:t>
            </a:r>
          </a:p>
          <a:p>
            <a:pPr lvl="1" rtl="0"/>
            <a:r>
              <a:rPr lang="es-AR"/>
              <a:t>Second level</a:t>
            </a:r>
          </a:p>
          <a:p>
            <a:pPr lvl="2" rtl="0"/>
            <a:r>
              <a:rPr lang="es-AR"/>
              <a:t>Third level</a:t>
            </a:r>
          </a:p>
          <a:p>
            <a:pPr lvl="3" rtl="0"/>
            <a:r>
              <a:rPr lang="es-AR"/>
              <a:t>Fourth level</a:t>
            </a:r>
          </a:p>
          <a:p>
            <a:pPr lvl="4" rtl="0"/>
            <a:r>
              <a:rPr lang="es-A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A54C80-263E-416B-A8E0-580EDEADCBDC}" type="datetimeFigureOut">
              <a:rPr lang="en-US" dirty="0"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es-A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rtlCol="0"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AR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1BEF0D-F0BB-DE4B-95CE-6DB70DBA9567}" type="datetimeFigureOut">
              <a:rPr lang="en-US" dirty="0"/>
              <a:pPr rtl="0"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dirty="0"/>
              <a:pPr rtl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A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 rtlCol="0"/>
          <a:lstStyle/>
          <a:p>
            <a:pPr lvl="0" rtl="0"/>
            <a:r>
              <a:rPr lang="es-AR"/>
              <a:t>Edit Master text styles</a:t>
            </a:r>
          </a:p>
          <a:p>
            <a:pPr lvl="1" rtl="0"/>
            <a:r>
              <a:rPr lang="es-AR"/>
              <a:t>Second level</a:t>
            </a:r>
          </a:p>
          <a:p>
            <a:pPr lvl="2" rtl="0"/>
            <a:r>
              <a:rPr lang="es-AR"/>
              <a:t>Third level</a:t>
            </a:r>
          </a:p>
          <a:p>
            <a:pPr lvl="3" rtl="0"/>
            <a:r>
              <a:rPr lang="es-AR"/>
              <a:t>Fourth level</a:t>
            </a:r>
          </a:p>
          <a:p>
            <a:pPr lvl="4" rtl="0"/>
            <a:r>
              <a:rPr lang="es-AR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 rtlCol="0"/>
          <a:lstStyle/>
          <a:p>
            <a:pPr lvl="0" rtl="0"/>
            <a:r>
              <a:rPr lang="es-AR"/>
              <a:t>Edit Master text styles</a:t>
            </a:r>
          </a:p>
          <a:p>
            <a:pPr lvl="1" rtl="0"/>
            <a:r>
              <a:rPr lang="es-AR"/>
              <a:t>Second level</a:t>
            </a:r>
          </a:p>
          <a:p>
            <a:pPr lvl="2" rtl="0"/>
            <a:r>
              <a:rPr lang="es-AR"/>
              <a:t>Third level</a:t>
            </a:r>
          </a:p>
          <a:p>
            <a:pPr lvl="3" rtl="0"/>
            <a:r>
              <a:rPr lang="es-AR"/>
              <a:t>Fourth level</a:t>
            </a:r>
          </a:p>
          <a:p>
            <a:pPr lvl="4" rtl="0"/>
            <a:r>
              <a:rPr lang="es-AR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A54C80-263E-416B-A8E0-580EDEADCBDC}" type="datetimeFigureOut">
              <a:rPr lang="en-US" dirty="0"/>
              <a:t>10/29/2021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s-A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AR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 rtlCol="0">
            <a:normAutofit/>
          </a:bodyPr>
          <a:lstStyle/>
          <a:p>
            <a:pPr lvl="0" rtl="0"/>
            <a:r>
              <a:rPr lang="es-AR"/>
              <a:t>Edit Master text styles</a:t>
            </a:r>
          </a:p>
          <a:p>
            <a:pPr lvl="1" rtl="0"/>
            <a:r>
              <a:rPr lang="es-AR"/>
              <a:t>Second level</a:t>
            </a:r>
          </a:p>
          <a:p>
            <a:pPr lvl="2" rtl="0"/>
            <a:r>
              <a:rPr lang="es-AR"/>
              <a:t>Third level</a:t>
            </a:r>
          </a:p>
          <a:p>
            <a:pPr lvl="3" rtl="0"/>
            <a:r>
              <a:rPr lang="es-AR"/>
              <a:t>Fourth level</a:t>
            </a:r>
          </a:p>
          <a:p>
            <a:pPr lvl="4" rtl="0"/>
            <a:r>
              <a:rPr lang="es-AR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AR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 rtlCol="0">
            <a:normAutofit/>
          </a:bodyPr>
          <a:lstStyle/>
          <a:p>
            <a:pPr lvl="0" rtl="0"/>
            <a:r>
              <a:rPr lang="es-AR"/>
              <a:t>Edit Master text styles</a:t>
            </a:r>
          </a:p>
          <a:p>
            <a:pPr lvl="1" rtl="0"/>
            <a:r>
              <a:rPr lang="es-AR"/>
              <a:t>Second level</a:t>
            </a:r>
          </a:p>
          <a:p>
            <a:pPr lvl="2" rtl="0"/>
            <a:r>
              <a:rPr lang="es-AR"/>
              <a:t>Third level</a:t>
            </a:r>
          </a:p>
          <a:p>
            <a:pPr lvl="3" rtl="0"/>
            <a:r>
              <a:rPr lang="es-AR"/>
              <a:t>Fourth level</a:t>
            </a:r>
          </a:p>
          <a:p>
            <a:pPr lvl="4" rtl="0"/>
            <a:r>
              <a:rPr lang="es-AR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1BEF0D-F0BB-DE4B-95CE-6DB70DBA9567}" type="datetimeFigureOut">
              <a:rPr lang="en-US" dirty="0"/>
              <a:pPr rtl="0"/>
              <a:t>10/29/2021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dirty="0"/>
              <a:pPr rtl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rtlCol="0"/>
          <a:lstStyle/>
          <a:p>
            <a:pPr rtl="0"/>
            <a:r>
              <a:rPr lang="es-AR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1BEF0D-F0BB-DE4B-95CE-6DB70DBA9567}" type="datetimeFigureOut">
              <a:rPr lang="en-US" dirty="0"/>
              <a:pPr rtl="0"/>
              <a:t>10/29/2021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dirty="0"/>
              <a:pPr rtl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1BEF0D-F0BB-DE4B-95CE-6DB70DBA9567}" type="datetimeFigureOut">
              <a:rPr lang="en-US" dirty="0"/>
              <a:pPr rtl="0"/>
              <a:t>10/29/2021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dirty="0"/>
              <a:pPr rtl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rtlCol="0" anchor="b">
            <a:normAutofit/>
          </a:bodyPr>
          <a:lstStyle>
            <a:lvl1pPr>
              <a:defRPr sz="2000"/>
            </a:lvl1pPr>
          </a:lstStyle>
          <a:p>
            <a:pPr rtl="0"/>
            <a:r>
              <a:rPr lang="es-A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 rtlCol="0">
            <a:normAutofit/>
          </a:bodyPr>
          <a:lstStyle/>
          <a:p>
            <a:pPr lvl="0" rtl="0"/>
            <a:r>
              <a:rPr lang="es-AR"/>
              <a:t>Edit Master text styles</a:t>
            </a:r>
          </a:p>
          <a:p>
            <a:pPr lvl="1" rtl="0"/>
            <a:r>
              <a:rPr lang="es-AR"/>
              <a:t>Second level</a:t>
            </a:r>
          </a:p>
          <a:p>
            <a:pPr lvl="2" rtl="0"/>
            <a:r>
              <a:rPr lang="es-AR"/>
              <a:t>Third level</a:t>
            </a:r>
          </a:p>
          <a:p>
            <a:pPr lvl="3" rtl="0"/>
            <a:r>
              <a:rPr lang="es-AR"/>
              <a:t>Fourth level</a:t>
            </a:r>
          </a:p>
          <a:p>
            <a:pPr lvl="4" rtl="0"/>
            <a:r>
              <a:rPr lang="es-AR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 rtlCol="0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 rtl="0"/>
            <a:r>
              <a:rPr lang="es-AR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A54C80-263E-416B-A8E0-580EDEADCBDC}" type="datetimeFigureOut">
              <a:rPr lang="en-US" dirty="0"/>
              <a:t>10/29/2021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es-AR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AR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AR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dirty="0"/>
              <a:pPr rtl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1BEF0D-F0BB-DE4B-95CE-6DB70DBA9567}" type="datetimeFigureOut">
              <a:rPr lang="en-US" dirty="0"/>
              <a:pPr rtl="0"/>
              <a:t>10/29/2021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es-A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AR"/>
              <a:t>Edit Master text styles</a:t>
            </a:r>
          </a:p>
          <a:p>
            <a:pPr lvl="1" rtl="0"/>
            <a:r>
              <a:rPr lang="es-AR"/>
              <a:t>Second level</a:t>
            </a:r>
          </a:p>
          <a:p>
            <a:pPr lvl="2" rtl="0"/>
            <a:r>
              <a:rPr lang="es-AR"/>
              <a:t>Third level</a:t>
            </a:r>
          </a:p>
          <a:p>
            <a:pPr lvl="3" rtl="0"/>
            <a:r>
              <a:rPr lang="es-AR"/>
              <a:t>Fourth level</a:t>
            </a:r>
          </a:p>
          <a:p>
            <a:pPr lvl="4" rtl="0"/>
            <a:r>
              <a:rPr lang="es-A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1BEF0D-F0BB-DE4B-95CE-6DB70DBA9567}" type="datetimeFigureOut">
              <a:rPr lang="en-US" dirty="0"/>
              <a:pPr rtl="0"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rtl="0"/>
            <a:fld id="{D57F1E4F-1CFF-5643-939E-217C01CDF565}" type="slidenum">
              <a:rPr lang="en-US" dirty="0"/>
              <a:pPr rtl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algn="ctr" rtl="0"/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Entrenamiento de las 4 Ms para adultos mayores y sus auxiliares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lnSpcReduction="10000"/>
          </a:bodyPr>
          <a:lstStyle/>
          <a:p>
            <a:pPr rtl="0"/>
            <a:r>
              <a:rPr lang="es-AR"/>
              <a:t>Nombre del presentador</a:t>
            </a:r>
          </a:p>
          <a:p>
            <a:pPr rtl="0"/>
            <a:r>
              <a:rPr lang="es-AR"/>
              <a:t>Organización presentadora </a:t>
            </a:r>
          </a:p>
          <a:p>
            <a:pPr rtl="0"/>
            <a:r>
              <a:rPr lang="es-AR"/>
              <a:t>Fecha</a:t>
            </a:r>
          </a:p>
        </p:txBody>
      </p:sp>
    </p:spTree>
    <p:extLst>
      <p:ext uri="{BB962C8B-B14F-4D97-AF65-F5344CB8AC3E}">
        <p14:creationId xmlns:p14="http://schemas.microsoft.com/office/powerpoint/2010/main" val="3131568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842" y="1055077"/>
            <a:ext cx="8596668" cy="1320800"/>
          </a:xfrm>
        </p:spPr>
        <p:txBody>
          <a:bodyPr rtlCol="0">
            <a:normAutofit/>
          </a:bodyPr>
          <a:lstStyle/>
          <a:p>
            <a:pPr algn="ctr" rtl="0"/>
            <a:r>
              <a:rPr lang="es-AR" sz="4400">
                <a:solidFill>
                  <a:schemeClr val="accent2">
                    <a:lumMod val="75000"/>
                  </a:schemeClr>
                </a:solidFill>
              </a:rPr>
              <a:t>¡Gracias!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15888" y="2383328"/>
            <a:ext cx="8596668" cy="3880773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es-AR" sz="2800"/>
              <a:t>Si tiene más preguntas, por favor, contacte a:</a:t>
            </a:r>
          </a:p>
          <a:p>
            <a:pPr marL="0" indent="0" rtl="0">
              <a:buNone/>
            </a:pPr>
            <a:endParaRPr lang="en-US" sz="2800" dirty="0"/>
          </a:p>
          <a:p>
            <a:pPr marL="0" indent="0" rtl="0">
              <a:buNone/>
            </a:pPr>
            <a:r>
              <a:rPr lang="es-AR" sz="2800"/>
              <a:t>Nombre del contacto</a:t>
            </a:r>
          </a:p>
          <a:p>
            <a:pPr marL="0" indent="0" rtl="0">
              <a:buNone/>
            </a:pPr>
            <a:r>
              <a:rPr lang="es-AR" sz="2800"/>
              <a:t>Número de teléfono del contacto</a:t>
            </a:r>
          </a:p>
          <a:p>
            <a:pPr marL="0" indent="0" rtl="0">
              <a:buNone/>
            </a:pPr>
            <a:r>
              <a:rPr lang="es-AR" sz="2800"/>
              <a:t>Dirección del correo electrónico del contacto</a:t>
            </a:r>
          </a:p>
        </p:txBody>
      </p:sp>
    </p:spTree>
    <p:extLst>
      <p:ext uri="{BB962C8B-B14F-4D97-AF65-F5344CB8AC3E}">
        <p14:creationId xmlns:p14="http://schemas.microsoft.com/office/powerpoint/2010/main" val="2922144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949" y="890954"/>
            <a:ext cx="8596668" cy="1320800"/>
          </a:xfrm>
        </p:spPr>
        <p:txBody>
          <a:bodyPr rtlCol="0">
            <a:normAutofit/>
          </a:bodyPr>
          <a:lstStyle/>
          <a:p>
            <a:pPr algn="ctr" rtl="0"/>
            <a:r>
              <a:rPr lang="es-AR" sz="4400">
                <a:solidFill>
                  <a:schemeClr val="accent2">
                    <a:lumMod val="75000"/>
                  </a:schemeClr>
                </a:solidFill>
              </a:rPr>
              <a:t>Objetivos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es-AR" sz="2800" dirty="0"/>
              <a:t>Identifique las 4 Ms: </a:t>
            </a:r>
            <a:r>
              <a:rPr lang="es-AR" sz="2800" dirty="0" smtClean="0"/>
              <a:t>lo que Me importa, Medicación, </a:t>
            </a:r>
            <a:r>
              <a:rPr lang="es-AR" sz="2800" dirty="0"/>
              <a:t>Mente, y Movilidad</a:t>
            </a:r>
          </a:p>
          <a:p>
            <a:pPr rtl="0"/>
            <a:r>
              <a:rPr lang="es-AR" sz="2800" dirty="0"/>
              <a:t>Entienda cómo se pueden usar las 4 Ms para informar acerca de las conversaciones con los proveedores</a:t>
            </a:r>
          </a:p>
          <a:p>
            <a:pPr rtl="0"/>
            <a:r>
              <a:rPr lang="es-AR" sz="2800" dirty="0"/>
              <a:t>Lluvia de ideas acerca de cómo usar las 4 Ms creando ejemplos de situaciones.</a:t>
            </a:r>
          </a:p>
        </p:txBody>
      </p:sp>
    </p:spTree>
    <p:extLst>
      <p:ext uri="{BB962C8B-B14F-4D97-AF65-F5344CB8AC3E}">
        <p14:creationId xmlns:p14="http://schemas.microsoft.com/office/powerpoint/2010/main" val="1520462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Shape 1">
            <a:extLst>
              <a:ext uri="{FF2B5EF4-FFF2-40B4-BE49-F238E27FC236}">
                <a16:creationId xmlns:a16="http://schemas.microsoft.com/office/drawing/2014/main" id="{86397417-1978-4A62-BFC2-3B0EF1EC24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664" y="341312"/>
            <a:ext cx="6357937" cy="617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2">
            <a:extLst>
              <a:ext uri="{FF2B5EF4-FFF2-40B4-BE49-F238E27FC236}">
                <a16:creationId xmlns:a16="http://schemas.microsoft.com/office/drawing/2014/main" id="{68364ACF-BA48-4C86-8C08-2F090620A5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3738" y="38496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6B54087E-2FB3-4F09-92EA-6FD80E5AD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3738" y="38496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9CE17E9-AD9C-46B6-A92E-D7AA93429339}"/>
              </a:ext>
            </a:extLst>
          </p:cNvPr>
          <p:cNvSpPr/>
          <p:nvPr/>
        </p:nvSpPr>
        <p:spPr>
          <a:xfrm>
            <a:off x="4130140" y="649572"/>
            <a:ext cx="1965860" cy="819150"/>
          </a:xfrm>
          <a:prstGeom prst="rect">
            <a:avLst/>
          </a:prstGeom>
          <a:noFill/>
          <a:effectLst/>
        </p:spPr>
        <p:txBody>
          <a:bodyPr lIns="0" tIns="0" rIns="0" bIns="0" rtlCol="0">
            <a:noAutofit/>
          </a:bodyPr>
          <a:lstStyle/>
          <a:p>
            <a:pPr indent="0" algn="ctr" rtl="0">
              <a:lnSpc>
                <a:spcPct val="87000"/>
              </a:lnSpc>
            </a:pPr>
            <a:r>
              <a:rPr lang="es-AR" sz="3200" dirty="0" smtClean="0">
                <a:latin typeface="Corbel"/>
              </a:rPr>
              <a:t>lo que Me importa</a:t>
            </a:r>
            <a:endParaRPr lang="es-AR" sz="3200" dirty="0">
              <a:latin typeface="Corbel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718FA80-6222-41DA-87DE-B24D89DC21B0}"/>
              </a:ext>
            </a:extLst>
          </p:cNvPr>
          <p:cNvSpPr/>
          <p:nvPr/>
        </p:nvSpPr>
        <p:spPr>
          <a:xfrm>
            <a:off x="5913121" y="2672555"/>
            <a:ext cx="2609684" cy="819150"/>
          </a:xfrm>
          <a:prstGeom prst="rect">
            <a:avLst/>
          </a:prstGeom>
          <a:noFill/>
          <a:effectLst/>
        </p:spPr>
        <p:txBody>
          <a:bodyPr lIns="0" tIns="0" rIns="0" bIns="0" rtlCol="0">
            <a:noAutofit/>
          </a:bodyPr>
          <a:lstStyle/>
          <a:p>
            <a:pPr indent="0" algn="ctr" rtl="0">
              <a:lnSpc>
                <a:spcPct val="87000"/>
              </a:lnSpc>
            </a:pPr>
            <a:r>
              <a:rPr lang="es-AR" sz="3200" dirty="0" smtClean="0">
                <a:latin typeface="Corbel"/>
              </a:rPr>
              <a:t>Medicación</a:t>
            </a:r>
            <a:endParaRPr lang="es-AR" sz="3200" dirty="0">
              <a:latin typeface="Corbel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C180D313-C672-468E-9A25-2010A96FA2D1}"/>
              </a:ext>
            </a:extLst>
          </p:cNvPr>
          <p:cNvSpPr/>
          <p:nvPr/>
        </p:nvSpPr>
        <p:spPr>
          <a:xfrm>
            <a:off x="4556495" y="2672555"/>
            <a:ext cx="1162050" cy="671513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indent="0" algn="just" rtl="0"/>
            <a:r>
              <a:rPr lang="es-AR" sz="4500" dirty="0">
                <a:latin typeface="Arial"/>
              </a:rPr>
              <a:t>Las </a:t>
            </a:r>
          </a:p>
          <a:p>
            <a:pPr indent="0" algn="just" rtl="0"/>
            <a:r>
              <a:rPr lang="es-AR" sz="4500" dirty="0">
                <a:latin typeface="Arial"/>
              </a:rPr>
              <a:t>4Ms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674CFAF-F7D6-46CF-80D3-2A821556E18E}"/>
              </a:ext>
            </a:extLst>
          </p:cNvPr>
          <p:cNvSpPr/>
          <p:nvPr/>
        </p:nvSpPr>
        <p:spPr>
          <a:xfrm>
            <a:off x="2347748" y="2470867"/>
            <a:ext cx="1519237" cy="481012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indent="0" rtl="0"/>
            <a:r>
              <a:rPr lang="es-AR" sz="3200" dirty="0">
                <a:latin typeface="Corbel"/>
              </a:rPr>
              <a:t>Movilidad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261ADE26-94F0-4623-A337-286AB3ED8EFE}"/>
              </a:ext>
            </a:extLst>
          </p:cNvPr>
          <p:cNvSpPr/>
          <p:nvPr/>
        </p:nvSpPr>
        <p:spPr>
          <a:xfrm>
            <a:off x="4663651" y="4306810"/>
            <a:ext cx="947738" cy="433387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indent="0" rtl="0"/>
            <a:r>
              <a:rPr lang="es-AR" sz="3200" dirty="0">
                <a:solidFill>
                  <a:srgbClr val="212C38"/>
                </a:solidFill>
                <a:latin typeface="Corbel"/>
              </a:rPr>
              <a:t>Mente</a:t>
            </a:r>
          </a:p>
        </p:txBody>
      </p:sp>
    </p:spTree>
    <p:extLst>
      <p:ext uri="{BB962C8B-B14F-4D97-AF65-F5344CB8AC3E}">
        <p14:creationId xmlns:p14="http://schemas.microsoft.com/office/powerpoint/2010/main" val="2265832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780" y="1617785"/>
            <a:ext cx="8596668" cy="1320800"/>
          </a:xfrm>
        </p:spPr>
        <p:txBody>
          <a:bodyPr rtlCol="0">
            <a:normAutofit/>
          </a:bodyPr>
          <a:lstStyle/>
          <a:p>
            <a:pPr algn="ctr" rtl="0"/>
            <a:r>
              <a:rPr lang="es-AR" sz="4400" dirty="0" smtClean="0">
                <a:solidFill>
                  <a:schemeClr val="accent2">
                    <a:lumMod val="75000"/>
                  </a:schemeClr>
                </a:solidFill>
              </a:rPr>
              <a:t>lo que Me importa</a:t>
            </a:r>
            <a:endParaRPr lang="es-AR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2842" y="3039820"/>
            <a:ext cx="8596668" cy="3880773"/>
          </a:xfrm>
        </p:spPr>
        <p:txBody>
          <a:bodyPr rtlCol="0">
            <a:normAutofit/>
          </a:bodyPr>
          <a:lstStyle/>
          <a:p>
            <a:pPr marL="0" indent="0" algn="ctr" rtl="0">
              <a:buNone/>
            </a:pPr>
            <a:r>
              <a:rPr lang="es-AR" sz="2800" dirty="0"/>
              <a:t>Cuando hable con su proveedor de servicios de salud, asegúrese de que las decisiones tengan sentido para usted y para sus objetivos.</a:t>
            </a:r>
          </a:p>
        </p:txBody>
      </p:sp>
    </p:spTree>
    <p:extLst>
      <p:ext uri="{BB962C8B-B14F-4D97-AF65-F5344CB8AC3E}">
        <p14:creationId xmlns:p14="http://schemas.microsoft.com/office/powerpoint/2010/main" val="2342043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055077"/>
            <a:ext cx="8596668" cy="1320800"/>
          </a:xfrm>
        </p:spPr>
        <p:txBody>
          <a:bodyPr rtlCol="0">
            <a:normAutofit/>
          </a:bodyPr>
          <a:lstStyle/>
          <a:p>
            <a:pPr algn="ctr" rtl="0"/>
            <a:r>
              <a:rPr lang="es-AR" sz="4400" dirty="0" smtClean="0">
                <a:solidFill>
                  <a:schemeClr val="accent2">
                    <a:lumMod val="75000"/>
                  </a:schemeClr>
                </a:solidFill>
              </a:rPr>
              <a:t>Medicación</a:t>
            </a:r>
            <a:endParaRPr lang="es-AR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254374"/>
            <a:ext cx="8596668" cy="388077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 rtl="0">
              <a:buNone/>
            </a:pPr>
            <a:r>
              <a:rPr lang="es-AR" sz="2800" dirty="0"/>
              <a:t>Lleve </a:t>
            </a:r>
            <a:r>
              <a:rPr lang="es-AR" sz="2800" dirty="0" smtClean="0"/>
              <a:t>todas </a:t>
            </a:r>
            <a:r>
              <a:rPr lang="es-AR" sz="2800" dirty="0"/>
              <a:t>los </a:t>
            </a:r>
            <a:r>
              <a:rPr lang="es-AR" sz="2800" dirty="0" smtClean="0"/>
              <a:t>medicaciones </a:t>
            </a:r>
            <a:r>
              <a:rPr lang="es-AR" sz="2800" dirty="0"/>
              <a:t>a las consultas o una lista con los nombres y dosis de cada medicamento que toma. Asegúrese que </a:t>
            </a:r>
            <a:r>
              <a:rPr lang="es-AR" sz="2800" dirty="0" smtClean="0"/>
              <a:t>todas las medicaciones </a:t>
            </a:r>
            <a:r>
              <a:rPr lang="es-AR" sz="2800" dirty="0"/>
              <a:t>sean </a:t>
            </a:r>
            <a:r>
              <a:rPr lang="es-AR" sz="2800" dirty="0" smtClean="0"/>
              <a:t>necesarias</a:t>
            </a:r>
            <a:r>
              <a:rPr lang="es-AR" sz="2800" dirty="0"/>
              <a:t>. Sea muy cuidadoso con </a:t>
            </a:r>
            <a:r>
              <a:rPr lang="es-AR" sz="2800" dirty="0" smtClean="0"/>
              <a:t>las medicaciones </a:t>
            </a:r>
            <a:r>
              <a:rPr lang="es-AR" sz="2800" dirty="0"/>
              <a:t>de alto riesgo como los analgésicos.</a:t>
            </a:r>
          </a:p>
        </p:txBody>
      </p:sp>
    </p:spTree>
    <p:extLst>
      <p:ext uri="{BB962C8B-B14F-4D97-AF65-F5344CB8AC3E}">
        <p14:creationId xmlns:p14="http://schemas.microsoft.com/office/powerpoint/2010/main" val="2923864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949" y="1652953"/>
            <a:ext cx="8596668" cy="1320800"/>
          </a:xfrm>
        </p:spPr>
        <p:txBody>
          <a:bodyPr rtlCol="0">
            <a:normAutofit/>
          </a:bodyPr>
          <a:lstStyle/>
          <a:p>
            <a:pPr algn="ctr" rtl="0"/>
            <a:r>
              <a:rPr lang="es-AR" sz="4400">
                <a:solidFill>
                  <a:schemeClr val="accent2">
                    <a:lumMod val="75000"/>
                  </a:schemeClr>
                </a:solidFill>
              </a:rPr>
              <a:t>Mente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493" y="2697740"/>
            <a:ext cx="8596668" cy="3880773"/>
          </a:xfrm>
        </p:spPr>
        <p:txBody>
          <a:bodyPr rtlCol="0">
            <a:normAutofit/>
          </a:bodyPr>
          <a:lstStyle/>
          <a:p>
            <a:pPr marL="0" indent="0" algn="ctr" rtl="0">
              <a:buNone/>
            </a:pPr>
            <a:r>
              <a:rPr lang="es-AR" sz="2800" dirty="0"/>
              <a:t>A partir de los 65 años de edad, sométase todos los años al examen de demencia y depresión. Comparta todas sus preocupaciones con su proveedor de servicios de salud, tales como los cambios en su capacidad de memorizar o pérdida de motivación para hacer las cosas que a usted le gusta hacer. </a:t>
            </a:r>
          </a:p>
        </p:txBody>
      </p:sp>
    </p:spTree>
    <p:extLst>
      <p:ext uri="{BB962C8B-B14F-4D97-AF65-F5344CB8AC3E}">
        <p14:creationId xmlns:p14="http://schemas.microsoft.com/office/powerpoint/2010/main" val="1842066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72" y="1430215"/>
            <a:ext cx="8596668" cy="1320800"/>
          </a:xfrm>
        </p:spPr>
        <p:txBody>
          <a:bodyPr rtlCol="0">
            <a:normAutofit/>
          </a:bodyPr>
          <a:lstStyle/>
          <a:p>
            <a:pPr algn="ctr" rtl="0"/>
            <a:r>
              <a:rPr lang="es-AR" sz="4400" dirty="0">
                <a:solidFill>
                  <a:schemeClr val="accent2">
                    <a:lumMod val="75000"/>
                  </a:schemeClr>
                </a:solidFill>
              </a:rPr>
              <a:t>Movilidad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7672" y="2899143"/>
            <a:ext cx="8596668" cy="3880773"/>
          </a:xfrm>
        </p:spPr>
        <p:txBody>
          <a:bodyPr rtlCol="0">
            <a:normAutofit/>
          </a:bodyPr>
          <a:lstStyle/>
          <a:p>
            <a:pPr marL="0" indent="0" algn="ctr" rtl="0">
              <a:buNone/>
            </a:pPr>
            <a:r>
              <a:rPr lang="es-AR" sz="2800" dirty="0"/>
              <a:t>Procure mantenerse físicamente activo. Revise su casa para determinar si hay alfombras o pasa manos que puedan ocasionarle caídas. </a:t>
            </a:r>
          </a:p>
        </p:txBody>
      </p:sp>
    </p:spTree>
    <p:extLst>
      <p:ext uri="{BB962C8B-B14F-4D97-AF65-F5344CB8AC3E}">
        <p14:creationId xmlns:p14="http://schemas.microsoft.com/office/powerpoint/2010/main" val="1804726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smtClean="0">
                <a:solidFill>
                  <a:schemeClr val="accent2">
                    <a:lumMod val="75000"/>
                  </a:schemeClr>
                </a:solidFill>
              </a:rPr>
              <a:t>Actividad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680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877746" y="5066306"/>
            <a:ext cx="8596668" cy="1320800"/>
          </a:xfrm>
        </p:spPr>
        <p:txBody>
          <a:bodyPr rtlCol="0"/>
          <a:lstStyle/>
          <a:p>
            <a:pPr algn="ctr" rtl="0"/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Las 4 Ms le ayudan a enfocarse en su salud y bienestar.</a:t>
            </a:r>
          </a:p>
        </p:txBody>
      </p:sp>
      <p:pic>
        <p:nvPicPr>
          <p:cNvPr id="8" name="Shape 1">
            <a:extLst>
              <a:ext uri="{FF2B5EF4-FFF2-40B4-BE49-F238E27FC236}">
                <a16:creationId xmlns:a16="http://schemas.microsoft.com/office/drawing/2014/main" id="{EA9E7CC0-1C01-456E-959D-90F516DDA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198" y="195405"/>
            <a:ext cx="5154189" cy="5006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2">
            <a:extLst>
              <a:ext uri="{FF2B5EF4-FFF2-40B4-BE49-F238E27FC236}">
                <a16:creationId xmlns:a16="http://schemas.microsoft.com/office/drawing/2014/main" id="{F3CC42C4-6EC2-4A6F-84F4-E05BF65EAB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3738" y="38496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DE1EBA35-796A-4E54-A1E9-CB88DE6410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3738" y="38496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0531918C-FB77-4C76-9A8D-0E676702F6F3}"/>
              </a:ext>
            </a:extLst>
          </p:cNvPr>
          <p:cNvSpPr/>
          <p:nvPr/>
        </p:nvSpPr>
        <p:spPr>
          <a:xfrm>
            <a:off x="4137394" y="343419"/>
            <a:ext cx="1958606" cy="819150"/>
          </a:xfrm>
          <a:prstGeom prst="rect">
            <a:avLst/>
          </a:prstGeom>
          <a:noFill/>
          <a:effectLst/>
        </p:spPr>
        <p:txBody>
          <a:bodyPr lIns="0" tIns="0" rIns="0" bIns="0" rtlCol="0">
            <a:noAutofit/>
          </a:bodyPr>
          <a:lstStyle/>
          <a:p>
            <a:pPr indent="0" algn="ctr" rtl="0">
              <a:lnSpc>
                <a:spcPct val="87000"/>
              </a:lnSpc>
            </a:pPr>
            <a:r>
              <a:rPr lang="es-AR" sz="3200" dirty="0" smtClean="0">
                <a:latin typeface="Corbel"/>
              </a:rPr>
              <a:t>lo que Me importa</a:t>
            </a:r>
            <a:endParaRPr lang="es-AR" sz="3200" dirty="0">
              <a:latin typeface="Corbel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76F5598-EC8F-43CC-BC24-090D42FC673B}"/>
              </a:ext>
            </a:extLst>
          </p:cNvPr>
          <p:cNvSpPr/>
          <p:nvPr/>
        </p:nvSpPr>
        <p:spPr>
          <a:xfrm>
            <a:off x="5325352" y="1969611"/>
            <a:ext cx="2986543" cy="819150"/>
          </a:xfrm>
          <a:prstGeom prst="rect">
            <a:avLst/>
          </a:prstGeom>
          <a:noFill/>
          <a:effectLst/>
        </p:spPr>
        <p:txBody>
          <a:bodyPr lIns="0" tIns="0" rIns="0" bIns="0" rtlCol="0">
            <a:noAutofit/>
          </a:bodyPr>
          <a:lstStyle/>
          <a:p>
            <a:pPr indent="0" algn="ctr" rtl="0">
              <a:lnSpc>
                <a:spcPct val="87000"/>
              </a:lnSpc>
            </a:pPr>
            <a:r>
              <a:rPr lang="es-AR" sz="3200" dirty="0" smtClean="0">
                <a:latin typeface="Corbel"/>
              </a:rPr>
              <a:t>Medicación</a:t>
            </a:r>
            <a:endParaRPr lang="es-AR" sz="3200" dirty="0">
              <a:latin typeface="Corbel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E77F890-4A5B-4DEF-8A96-A2C68EF1EC72}"/>
              </a:ext>
            </a:extLst>
          </p:cNvPr>
          <p:cNvSpPr/>
          <p:nvPr/>
        </p:nvSpPr>
        <p:spPr>
          <a:xfrm>
            <a:off x="4556495" y="2026988"/>
            <a:ext cx="1162050" cy="671513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indent="0" algn="just" rtl="0"/>
            <a:r>
              <a:rPr lang="es-AR" sz="4500" dirty="0">
                <a:latin typeface="Arial"/>
              </a:rPr>
              <a:t>Las </a:t>
            </a:r>
          </a:p>
          <a:p>
            <a:pPr indent="0" algn="just" rtl="0"/>
            <a:r>
              <a:rPr lang="es-AR" sz="4500" dirty="0">
                <a:latin typeface="Arial"/>
              </a:rPr>
              <a:t>4Ms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59CDAFB4-94AB-4BF6-9871-CD1B8F25DCF9}"/>
              </a:ext>
            </a:extLst>
          </p:cNvPr>
          <p:cNvSpPr/>
          <p:nvPr/>
        </p:nvSpPr>
        <p:spPr>
          <a:xfrm>
            <a:off x="2638723" y="1955148"/>
            <a:ext cx="1519237" cy="481012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indent="0" rtl="0"/>
            <a:r>
              <a:rPr lang="es-AR" sz="3200" dirty="0">
                <a:latin typeface="Corbel"/>
              </a:rPr>
              <a:t>Movilidad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B2100301-65F2-4CE6-B9AC-ED23F9524918}"/>
              </a:ext>
            </a:extLst>
          </p:cNvPr>
          <p:cNvSpPr/>
          <p:nvPr/>
        </p:nvSpPr>
        <p:spPr>
          <a:xfrm>
            <a:off x="4587424" y="3497490"/>
            <a:ext cx="947738" cy="433387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indent="0" rtl="0"/>
            <a:r>
              <a:rPr lang="es-AR" sz="3200" dirty="0">
                <a:solidFill>
                  <a:srgbClr val="212C38"/>
                </a:solidFill>
                <a:latin typeface="Corbel"/>
              </a:rPr>
              <a:t>Mente</a:t>
            </a:r>
          </a:p>
        </p:txBody>
      </p:sp>
    </p:spTree>
    <p:extLst>
      <p:ext uri="{BB962C8B-B14F-4D97-AF65-F5344CB8AC3E}">
        <p14:creationId xmlns:p14="http://schemas.microsoft.com/office/powerpoint/2010/main" val="121665936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286</Words>
  <Application>Microsoft Office PowerPoint</Application>
  <PresentationFormat>Widescreen</PresentationFormat>
  <Paragraphs>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Corbel</vt:lpstr>
      <vt:lpstr>Trebuchet MS</vt:lpstr>
      <vt:lpstr>Wingdings 3</vt:lpstr>
      <vt:lpstr>Facet</vt:lpstr>
      <vt:lpstr>Entrenamiento de las 4 Ms para adultos mayores y sus auxiliares</vt:lpstr>
      <vt:lpstr>Objetivos</vt:lpstr>
      <vt:lpstr>PowerPoint Presentation</vt:lpstr>
      <vt:lpstr>lo que Me importa</vt:lpstr>
      <vt:lpstr>Medicación</vt:lpstr>
      <vt:lpstr>Mente</vt:lpstr>
      <vt:lpstr>Movilidad</vt:lpstr>
      <vt:lpstr>Actividad</vt:lpstr>
      <vt:lpstr>Las 4 Ms le ayudan a enfocarse en su salud y bienestar.</vt:lpstr>
      <vt:lpstr>¡Gracias!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2021-10-20T15:57:44Z</dcterms:created>
  <dcterms:modified xsi:type="dcterms:W3CDTF">2021-10-29T13:57:08Z</dcterms:modified>
</cp:coreProperties>
</file>